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348" r:id="rId3"/>
    <p:sldId id="277" r:id="rId4"/>
    <p:sldId id="349" r:id="rId5"/>
    <p:sldId id="451" r:id="rId6"/>
    <p:sldId id="346" r:id="rId7"/>
    <p:sldId id="474" r:id="rId8"/>
    <p:sldId id="456" r:id="rId9"/>
    <p:sldId id="445" r:id="rId10"/>
    <p:sldId id="328" r:id="rId11"/>
    <p:sldId id="365" r:id="rId12"/>
    <p:sldId id="309" r:id="rId13"/>
    <p:sldId id="315" r:id="rId14"/>
    <p:sldId id="381" r:id="rId15"/>
    <p:sldId id="289" r:id="rId16"/>
    <p:sldId id="293" r:id="rId17"/>
    <p:sldId id="387" r:id="rId18"/>
    <p:sldId id="298" r:id="rId19"/>
    <p:sldId id="302" r:id="rId20"/>
    <p:sldId id="440" r:id="rId21"/>
    <p:sldId id="323" r:id="rId22"/>
    <p:sldId id="326" r:id="rId23"/>
    <p:sldId id="303" r:id="rId24"/>
    <p:sldId id="333" r:id="rId25"/>
  </p:sldIdLst>
  <p:sldSz cx="9144000" cy="6858000" type="screen4x3"/>
  <p:notesSz cx="6797675" cy="9926638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39"/>
    <a:srgbClr val="1E2E6C"/>
    <a:srgbClr val="FFFF6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1226" autoAdjust="0"/>
  </p:normalViewPr>
  <p:slideViewPr>
    <p:cSldViewPr snapToGrid="0" snapToObjects="1">
      <p:cViewPr varScale="1">
        <p:scale>
          <a:sx n="72" d="100"/>
          <a:sy n="72" d="100"/>
        </p:scale>
        <p:origin x="1747" y="43"/>
      </p:cViewPr>
      <p:guideLst>
        <p:guide orient="horz" pos="2115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49" d="100"/>
          <a:sy n="49" d="100"/>
        </p:scale>
        <p:origin x="2748" y="5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886CB2C8-F457-4799-8904-18A8C68C27D4}" type="datetimeFigureOut">
              <a:rPr lang="it-IT" smtClean="0"/>
              <a:t>07/05/2026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138BD167-478E-47CA-8F56-D0E431820C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9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D167-478E-47CA-8F56-D0E431820CA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909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D167-478E-47CA-8F56-D0E431820CA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2142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D167-478E-47CA-8F56-D0E431820CA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7109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D167-478E-47CA-8F56-D0E431820CA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714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D167-478E-47CA-8F56-D0E431820CA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8206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D167-478E-47CA-8F56-D0E431820CA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414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BD167-478E-47CA-8F56-D0E431820CA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515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546804"/>
            <a:ext cx="7772400" cy="1336387"/>
          </a:xfrm>
        </p:spPr>
        <p:txBody>
          <a:bodyPr/>
          <a:lstStyle>
            <a:lvl1pPr>
              <a:defRPr>
                <a:solidFill>
                  <a:srgbClr val="1E2E6C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982D-584E-4281-A3AF-4082D9C3A52C}" type="datetime1">
              <a:rPr lang="it-IT" smtClean="0"/>
              <a:t>07/05/2026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F89D-A2B8-834C-8846-43DFB64197BF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ttangolo 7"/>
          <p:cNvSpPr/>
          <p:nvPr userDrawn="1"/>
        </p:nvSpPr>
        <p:spPr>
          <a:xfrm>
            <a:off x="1" y="277558"/>
            <a:ext cx="9168831" cy="1574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noFill/>
              </a:ln>
              <a:solidFill>
                <a:srgbClr val="1E2E6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1273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65970" y="7869"/>
            <a:ext cx="6329583" cy="1143000"/>
          </a:xfrm>
        </p:spPr>
        <p:txBody>
          <a:bodyPr>
            <a:normAutofit/>
          </a:bodyPr>
          <a:lstStyle>
            <a:lvl1pPr algn="r">
              <a:defRPr sz="3200">
                <a:solidFill>
                  <a:srgbClr val="1E2E6C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solidFill>
                  <a:srgbClr val="1E2E6C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1E2E6C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1E2E6C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1E2E6C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1E2E6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B8F3B-2A41-4DF3-82BE-A92914CE612D}" type="datetime1">
              <a:rPr lang="it-IT" smtClean="0"/>
              <a:t>07/05/2026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2F89D-A2B8-834C-8846-43DFB64197BF}" type="slidenum">
              <a:rPr lang="it-IT" smtClean="0"/>
              <a:t>‹N›</a:t>
            </a:fld>
            <a:endParaRPr lang="it-IT"/>
          </a:p>
        </p:txBody>
      </p:sp>
      <p:sp>
        <p:nvSpPr>
          <p:cNvPr id="9" name="Rettangolo 8"/>
          <p:cNvSpPr/>
          <p:nvPr userDrawn="1"/>
        </p:nvSpPr>
        <p:spPr>
          <a:xfrm>
            <a:off x="2565970" y="1047967"/>
            <a:ext cx="6578031" cy="705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>
                <a:noFill/>
              </a:ln>
              <a:solidFill>
                <a:srgbClr val="1E2E6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4794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8A85C-CD1F-401F-8D57-3473FADF7B86}" type="datetime1">
              <a:rPr lang="it-IT" smtClean="0"/>
              <a:t>07/05/2026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2F89D-A2B8-834C-8846-43DFB64197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150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flipH="1">
            <a:off x="1934364" y="1153262"/>
            <a:ext cx="5674170" cy="1201471"/>
          </a:xfrm>
        </p:spPr>
        <p:txBody>
          <a:bodyPr>
            <a:noAutofit/>
          </a:bodyPr>
          <a:lstStyle/>
          <a:p>
            <a:pPr algn="l"/>
            <a:br>
              <a:rPr lang="it-IT" sz="2200" b="1" dirty="0">
                <a:latin typeface="+mn-lt"/>
                <a:cs typeface="Arial" panose="020B0604020202020204" pitchFamily="34" charset="0"/>
              </a:rPr>
            </a:br>
            <a:br>
              <a:rPr lang="it-IT" sz="2200" b="1" dirty="0">
                <a:latin typeface="+mn-lt"/>
                <a:cs typeface="Arial" panose="020B0604020202020204" pitchFamily="34" charset="0"/>
              </a:rPr>
            </a:br>
            <a:br>
              <a:rPr lang="it-IT" sz="2200" b="1" dirty="0">
                <a:latin typeface="+mn-lt"/>
                <a:cs typeface="Arial" panose="020B0604020202020204" pitchFamily="34" charset="0"/>
              </a:rPr>
            </a:br>
            <a:r>
              <a:rPr lang="it-IT" sz="3600" b="1" dirty="0">
                <a:latin typeface="+mn-lt"/>
                <a:cs typeface="Arial" panose="020B0604020202020204" pitchFamily="34" charset="0"/>
              </a:rPr>
              <a:t>RIESAME DELLA DIREZIONE</a:t>
            </a:r>
            <a:br>
              <a:rPr lang="it-IT" sz="2200" b="1" dirty="0">
                <a:latin typeface="+mn-lt"/>
                <a:cs typeface="Arial" panose="020B0604020202020204" pitchFamily="34" charset="0"/>
              </a:rPr>
            </a:br>
            <a:br>
              <a:rPr lang="it-IT" sz="2200" b="1" dirty="0">
                <a:latin typeface="+mn-lt"/>
                <a:cs typeface="Arial" panose="020B0604020202020204" pitchFamily="34" charset="0"/>
              </a:rPr>
            </a:br>
            <a:br>
              <a:rPr lang="it-IT" sz="2200" dirty="0">
                <a:solidFill>
                  <a:srgbClr val="002060"/>
                </a:solidFill>
                <a:latin typeface="+mn-lt"/>
              </a:rPr>
            </a:br>
            <a:endParaRPr lang="it-IT" sz="2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9271" y="2568593"/>
            <a:ext cx="7565457" cy="1934675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it-IT" sz="2400" b="1" dirty="0">
                <a:solidFill>
                  <a:srgbClr val="0070C0"/>
                </a:solidFill>
                <a:latin typeface="+mn-lt"/>
              </a:rPr>
              <a:t>ISO 9001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it-IT" sz="2400" b="1" dirty="0">
                <a:solidFill>
                  <a:srgbClr val="0070C0"/>
                </a:solidFill>
                <a:latin typeface="+mn-lt"/>
              </a:rPr>
              <a:t>ISO/IEC 27001</a:t>
            </a:r>
            <a:endParaRPr lang="it-IT" sz="2000" b="1" dirty="0">
              <a:solidFill>
                <a:srgbClr val="0070C0"/>
              </a:solidFill>
              <a:latin typeface="+mn-lt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it-IT" sz="2000" b="1" dirty="0">
              <a:solidFill>
                <a:srgbClr val="0070C0"/>
              </a:solidFill>
              <a:latin typeface="+mn-l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it-IT" sz="1400" dirty="0">
              <a:latin typeface="+mn-lt"/>
            </a:endParaRPr>
          </a:p>
          <a:p>
            <a:pPr algn="l">
              <a:spcBef>
                <a:spcPts val="300"/>
              </a:spcBef>
              <a:spcAft>
                <a:spcPts val="300"/>
              </a:spcAft>
            </a:pPr>
            <a:endParaRPr lang="it-IT" sz="1400" dirty="0">
              <a:latin typeface="+mn-lt"/>
            </a:endParaRPr>
          </a:p>
          <a:p>
            <a:pPr algn="l"/>
            <a:endParaRPr lang="it-IT" sz="1400" dirty="0">
              <a:latin typeface="+mn-lt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467410" y="6340631"/>
            <a:ext cx="51915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rgbClr val="002060"/>
                </a:solidFill>
              </a:rPr>
              <a:t>MDPR12.1.A – </a:t>
            </a:r>
            <a:r>
              <a:rPr lang="it-IT" sz="2200" b="1" dirty="0" err="1">
                <a:solidFill>
                  <a:srgbClr val="002060"/>
                </a:solidFill>
              </a:rPr>
              <a:t>Rev</a:t>
            </a:r>
            <a:r>
              <a:rPr lang="it-IT" sz="2200" b="1" dirty="0">
                <a:solidFill>
                  <a:srgbClr val="002060"/>
                </a:solidFill>
              </a:rPr>
              <a:t> 0.0 del 24/04/2026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66" y="5732427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89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45237" y="579369"/>
            <a:ext cx="6598763" cy="514140"/>
          </a:xfrm>
        </p:spPr>
        <p:txBody>
          <a:bodyPr>
            <a:noAutofit/>
          </a:bodyPr>
          <a:lstStyle/>
          <a:p>
            <a:r>
              <a:rPr lang="it-IT" sz="2000" b="1" dirty="0">
                <a:solidFill>
                  <a:srgbClr val="002060"/>
                </a:solidFill>
                <a:latin typeface="+mn-lt"/>
              </a:rPr>
              <a:t>PARTECIPANTI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909335" y="6450293"/>
            <a:ext cx="2133600" cy="365125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2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FE01C96-0B65-AF81-7A31-EE21139E5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19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65970" y="602827"/>
            <a:ext cx="6530617" cy="467360"/>
          </a:xfrm>
        </p:spPr>
        <p:txBody>
          <a:bodyPr>
            <a:noAutofit/>
          </a:bodyPr>
          <a:lstStyle/>
          <a:p>
            <a:r>
              <a:rPr lang="it-IT" sz="1800" dirty="0">
                <a:solidFill>
                  <a:srgbClr val="002060"/>
                </a:solidFill>
                <a:latin typeface="+mn-lt"/>
              </a:rPr>
              <a:t>INPUT AL RIESAME - SGI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9" y="1338607"/>
            <a:ext cx="8229601" cy="501774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+mn-lt"/>
              </a:rPr>
              <a:t>PRECEDENTI RIESAMI DEL SISTEMA DI GESTIONE INTEGRATO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it-IT" b="1" dirty="0">
              <a:solidFill>
                <a:srgbClr val="00B0F0"/>
              </a:solidFill>
              <a:latin typeface="+mn-lt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0070C0"/>
                </a:solidFill>
                <a:latin typeface="+mn-lt"/>
              </a:rPr>
              <a:t>Stato delle azioni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0070C0"/>
                </a:solidFill>
                <a:latin typeface="+mn-lt"/>
              </a:rPr>
              <a:t>Obiettivi</a:t>
            </a:r>
            <a:r>
              <a:rPr lang="it-IT" sz="2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it-IT" sz="2400" b="1" dirty="0">
                <a:solidFill>
                  <a:srgbClr val="0070C0"/>
                </a:solidFill>
                <a:latin typeface="+mn-lt"/>
              </a:rPr>
              <a:t>raggiunti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0070C0"/>
                </a:solidFill>
                <a:latin typeface="+mn-lt"/>
              </a:rPr>
              <a:t>Opportunità di miglioramento</a:t>
            </a:r>
          </a:p>
          <a:p>
            <a:pPr marL="0" indent="0" algn="just">
              <a:buNone/>
            </a:pPr>
            <a:endParaRPr lang="it-IT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400050" lvl="1" indent="0" algn="just">
              <a:buNone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…………………</a:t>
            </a:r>
          </a:p>
          <a:p>
            <a:pPr marL="400050" lvl="1" indent="0" algn="just">
              <a:buNone/>
            </a:pPr>
            <a:endParaRPr lang="it-IT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400050" lvl="1" indent="0">
              <a:buNone/>
            </a:pPr>
            <a:r>
              <a:rPr lang="it-IT" sz="22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Dai precedenti Riesami sono stati definiti:</a:t>
            </a:r>
          </a:p>
          <a:p>
            <a:pPr marL="400050" lvl="1" indent="0">
              <a:buNone/>
            </a:pPr>
            <a:r>
              <a:rPr lang="it-IT" sz="2200" b="1" dirty="0">
                <a:solidFill>
                  <a:srgbClr val="0070C0"/>
                </a:solidFill>
                <a:latin typeface="+mn-lt"/>
              </a:rPr>
              <a:t>azioni, obiettivi e opportunità di miglioramento.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199" y="6356351"/>
            <a:ext cx="2543387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3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9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65970" y="602827"/>
            <a:ext cx="6530617" cy="467360"/>
          </a:xfrm>
        </p:spPr>
        <p:txBody>
          <a:bodyPr>
            <a:noAutofit/>
          </a:bodyPr>
          <a:lstStyle/>
          <a:p>
            <a:r>
              <a:rPr lang="it-IT" sz="1800" dirty="0">
                <a:solidFill>
                  <a:srgbClr val="002060"/>
                </a:solidFill>
                <a:latin typeface="+mn-lt"/>
              </a:rPr>
              <a:t>INPUT AL RIESAME - SGI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8" y="1338607"/>
            <a:ext cx="8128002" cy="2816833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+mn-lt"/>
              </a:rPr>
              <a:t>PRECEDENTI RIESAMI DEL SISTEMA DI GESTIONE INTEGRATO</a:t>
            </a:r>
          </a:p>
          <a:p>
            <a:pPr lvl="1" algn="just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0070C0"/>
                </a:solidFill>
                <a:latin typeface="+mn-lt"/>
              </a:rPr>
              <a:t>Stato delle azioni</a:t>
            </a:r>
          </a:p>
          <a:p>
            <a:pPr marL="400050" lvl="1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it-IT" sz="2000" dirty="0">
              <a:latin typeface="+mn-lt"/>
            </a:endParaRPr>
          </a:p>
          <a:p>
            <a:pPr marL="0" indent="0">
              <a:buNone/>
            </a:pPr>
            <a:r>
              <a:rPr lang="it-IT" dirty="0">
                <a:latin typeface="+mn-lt"/>
              </a:rPr>
              <a:t>………..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199" y="6356351"/>
            <a:ext cx="2543387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4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8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65970" y="602827"/>
            <a:ext cx="6530617" cy="467360"/>
          </a:xfrm>
        </p:spPr>
        <p:txBody>
          <a:bodyPr>
            <a:noAutofit/>
          </a:bodyPr>
          <a:lstStyle/>
          <a:p>
            <a:r>
              <a:rPr lang="it-IT" sz="1800" dirty="0">
                <a:solidFill>
                  <a:srgbClr val="002060"/>
                </a:solidFill>
                <a:latin typeface="+mn-lt"/>
              </a:rPr>
              <a:t>INPUT AL RIESAME - SGI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8" y="1338607"/>
            <a:ext cx="7985761" cy="2268193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+mn-lt"/>
              </a:rPr>
              <a:t>PRECEDENTI RIESAMI DEL SISTEMA DI GESTIONE INTEGRATO</a:t>
            </a:r>
          </a:p>
          <a:p>
            <a:pPr lvl="1" algn="just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0070C0"/>
                </a:solidFill>
                <a:latin typeface="+mn-lt"/>
              </a:rPr>
              <a:t>Obiettivi raggiunti</a:t>
            </a:r>
          </a:p>
          <a:p>
            <a:pPr marL="457200" lvl="1" indent="0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it-IT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199" y="6356351"/>
            <a:ext cx="2543387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5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44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65970" y="602827"/>
            <a:ext cx="6530617" cy="467360"/>
          </a:xfrm>
        </p:spPr>
        <p:txBody>
          <a:bodyPr>
            <a:noAutofit/>
          </a:bodyPr>
          <a:lstStyle/>
          <a:p>
            <a:r>
              <a:rPr lang="it-IT" sz="1800" dirty="0">
                <a:solidFill>
                  <a:srgbClr val="002060"/>
                </a:solidFill>
                <a:latin typeface="+mn-lt"/>
              </a:rPr>
              <a:t>INPUT AL RIESAME - SGI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9" y="1338607"/>
            <a:ext cx="8229601" cy="5017744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+mn-lt"/>
              </a:rPr>
              <a:t>PRECEDENTI RIESAMI DEL SISTEMA DI GESTIONE INTEGRATO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0070C0"/>
                </a:solidFill>
                <a:latin typeface="+mn-lt"/>
              </a:rPr>
              <a:t>Miglioramento continuo</a:t>
            </a:r>
          </a:p>
          <a:p>
            <a:pPr marL="342000" lvl="1" indent="0" algn="just">
              <a:buNone/>
            </a:pPr>
            <a:endParaRPr lang="it-IT" sz="2000" dirty="0">
              <a:latin typeface="+mn-lt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199" y="6356351"/>
            <a:ext cx="2543387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6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43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1263" y="1260910"/>
            <a:ext cx="8431731" cy="4559788"/>
          </a:xfrm>
        </p:spPr>
        <p:txBody>
          <a:bodyPr>
            <a:noAutofit/>
          </a:bodyPr>
          <a:lstStyle/>
          <a:p>
            <a:pPr marL="342900" lvl="1" indent="-342900" algn="just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2060"/>
                </a:solidFill>
                <a:latin typeface="+mn-lt"/>
              </a:rPr>
              <a:t>CAMBIAMENTI NEI FATTORI ESTERNI E INTERNI CHE INFLUENZANO SGI</a:t>
            </a:r>
          </a:p>
          <a:p>
            <a:pPr marL="400050" lvl="1" indent="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lang="it-IT" sz="2000" b="1" dirty="0">
              <a:solidFill>
                <a:srgbClr val="0070C0"/>
              </a:solidFill>
              <a:latin typeface="+mn-lt"/>
            </a:endParaRPr>
          </a:p>
          <a:p>
            <a:pPr marL="400050" lvl="1" indent="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it-IT" sz="2000" dirty="0">
                <a:solidFill>
                  <a:srgbClr val="0070C0"/>
                </a:solidFill>
                <a:latin typeface="+mn-lt"/>
              </a:rPr>
              <a:t>………………</a:t>
            </a:r>
            <a:endParaRPr lang="en-US" sz="2000" b="1" dirty="0">
              <a:latin typeface="+mn-lt"/>
            </a:endParaRPr>
          </a:p>
          <a:p>
            <a:pPr marL="400050" lvl="1" indent="0" algn="just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lang="it-IT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2565970" y="602827"/>
            <a:ext cx="6530617" cy="467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1E2E6C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it-IT" sz="1800" dirty="0">
                <a:solidFill>
                  <a:srgbClr val="002060"/>
                </a:solidFill>
                <a:latin typeface="+mn-lt"/>
              </a:rPr>
              <a:t>INPUT AL RIESAME - SGI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6553199" y="6356351"/>
            <a:ext cx="2543387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7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  <a:p>
            <a:endParaRPr lang="it-IT" sz="1600" b="1" dirty="0">
              <a:solidFill>
                <a:srgbClr val="00206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78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814" y="1018733"/>
            <a:ext cx="8229600" cy="5289167"/>
          </a:xfrm>
        </p:spPr>
        <p:txBody>
          <a:bodyPr>
            <a:normAutofit/>
          </a:bodyPr>
          <a:lstStyle/>
          <a:p>
            <a:pPr marL="342900" lvl="1" indent="-342900" algn="just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+mn-lt"/>
              </a:rPr>
              <a:t>CAMBIAMENTI NEI FATTORI ESTERNI E INTERNI CHE INFLUENZANO SGI</a:t>
            </a:r>
          </a:p>
          <a:p>
            <a:pPr marL="400050" lvl="1" indent="0">
              <a:spcAft>
                <a:spcPts val="600"/>
              </a:spcAft>
              <a:buNone/>
            </a:pPr>
            <a:r>
              <a:rPr lang="it-IT" sz="1600" dirty="0">
                <a:solidFill>
                  <a:srgbClr val="0070C0"/>
                </a:solidFill>
                <a:latin typeface="+mn-lt"/>
              </a:rPr>
              <a:t>Tutte le politiche predisposte all’interno del SGI sono state oggetto di verifica, come prescritto, almeno una volta l’anno in corrispondenza del Riesame della Direzione; di seguito la lista……………..</a:t>
            </a:r>
          </a:p>
          <a:p>
            <a:pPr lvl="1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it-IT" sz="1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8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57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9" y="1336899"/>
            <a:ext cx="8388417" cy="5201318"/>
          </a:xfrm>
        </p:spPr>
        <p:txBody>
          <a:bodyPr>
            <a:normAutofit/>
          </a:bodyPr>
          <a:lstStyle/>
          <a:p>
            <a:pPr marL="342900" lvl="1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sz="2400" b="1" dirty="0">
                <a:solidFill>
                  <a:srgbClr val="002060"/>
                </a:solidFill>
                <a:latin typeface="+mn-lt"/>
              </a:rPr>
              <a:t>INFORMAZIONI SULLE PRESTAZIONI E SULL’EFFICACIA DEL SGI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0070C0"/>
                </a:solidFill>
                <a:latin typeface="+mn-lt"/>
              </a:rPr>
              <a:t>Soddisfazione del Cliente </a:t>
            </a:r>
            <a:endParaRPr lang="it-IT" sz="2400" dirty="0">
              <a:solidFill>
                <a:srgbClr val="0070C0"/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SGQ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9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sp>
        <p:nvSpPr>
          <p:cNvPr id="6" name="Segnaposto numero diapositiva 1"/>
          <p:cNvSpPr txBox="1">
            <a:spLocks/>
          </p:cNvSpPr>
          <p:nvPr/>
        </p:nvSpPr>
        <p:spPr>
          <a:xfrm>
            <a:off x="6553199" y="6356351"/>
            <a:ext cx="2543387" cy="501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1600" b="1" dirty="0">
              <a:solidFill>
                <a:srgbClr val="002060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4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06905"/>
            <a:ext cx="8686800" cy="5019259"/>
          </a:xfrm>
        </p:spPr>
        <p:txBody>
          <a:bodyPr>
            <a:normAutofit/>
          </a:bodyPr>
          <a:lstStyle/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2060"/>
                </a:solidFill>
                <a:latin typeface="+mn-lt"/>
              </a:rPr>
              <a:t>INFORMAZIONI SULLE PRESTAZIONI E SULL’EFFICACIA DEL SGI</a:t>
            </a:r>
          </a:p>
          <a:p>
            <a:pPr lvl="2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200" b="1" dirty="0">
                <a:solidFill>
                  <a:srgbClr val="0070C0"/>
                </a:solidFill>
                <a:latin typeface="+mn-lt"/>
              </a:rPr>
              <a:t>Raggiungimento degli obiettivi</a:t>
            </a:r>
            <a:endParaRPr lang="it-IT" sz="22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marL="800100" lvl="2" indent="0" algn="just">
              <a:buNone/>
            </a:pPr>
            <a:endParaRPr lang="it-IT" dirty="0">
              <a:solidFill>
                <a:srgbClr val="0070C0"/>
              </a:solidFill>
              <a:latin typeface="+mn-lt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10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44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106905"/>
            <a:ext cx="8287352" cy="5019259"/>
          </a:xfrm>
        </p:spPr>
        <p:txBody>
          <a:bodyPr>
            <a:normAutofit/>
          </a:bodyPr>
          <a:lstStyle/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2060"/>
                </a:solidFill>
                <a:latin typeface="+mn-lt"/>
              </a:rPr>
              <a:t>INFORMAZIONI SULLE PRESTAZIONI E SULL’EFFICACIA DEL SGI</a:t>
            </a: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it-IT" sz="2000" b="1" dirty="0">
              <a:solidFill>
                <a:srgbClr val="002060"/>
              </a:solidFill>
              <a:latin typeface="+mn-lt"/>
            </a:endParaRPr>
          </a:p>
          <a:p>
            <a:pPr lvl="2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200" b="1" dirty="0">
                <a:solidFill>
                  <a:srgbClr val="0070C0"/>
                </a:solidFill>
                <a:latin typeface="+mn-lt"/>
              </a:rPr>
              <a:t>Prestazioni di processo e conformità di prodotti/servizi (SGQ)</a:t>
            </a:r>
          </a:p>
          <a:p>
            <a:pPr marL="800100" lvl="2" indent="0" algn="just">
              <a:buNone/>
            </a:pPr>
            <a:r>
              <a:rPr lang="it-IT" sz="2000" dirty="0">
                <a:solidFill>
                  <a:srgbClr val="0070C0"/>
                </a:solidFill>
                <a:latin typeface="+mn-lt"/>
              </a:rPr>
              <a:t>….</a:t>
            </a:r>
          </a:p>
          <a:p>
            <a:pPr marL="800100" lvl="2" indent="0" algn="just">
              <a:buNone/>
            </a:pPr>
            <a:endParaRPr lang="it-IT" sz="2000" dirty="0">
              <a:solidFill>
                <a:srgbClr val="0070C0"/>
              </a:solidFill>
              <a:latin typeface="+mn-lt"/>
            </a:endParaRPr>
          </a:p>
          <a:p>
            <a:pPr lvl="2" algn="just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it-IT" sz="2200" b="1" dirty="0">
                <a:solidFill>
                  <a:srgbClr val="0070C0"/>
                </a:solidFill>
                <a:latin typeface="+mn-lt"/>
              </a:rPr>
              <a:t>Non Conformità e Azioni Correttive</a:t>
            </a:r>
          </a:p>
          <a:p>
            <a:pPr marL="800100" lvl="2" indent="0" algn="just">
              <a:buNone/>
            </a:pPr>
            <a:r>
              <a:rPr lang="it-IT" sz="2000" dirty="0">
                <a:solidFill>
                  <a:srgbClr val="0070C0"/>
                </a:solidFill>
                <a:latin typeface="+mn-lt"/>
              </a:rPr>
              <a:t>……</a:t>
            </a:r>
          </a:p>
          <a:p>
            <a:pPr marL="800100" lvl="2" indent="0" algn="just">
              <a:buNone/>
            </a:pPr>
            <a:endParaRPr lang="it-IT" sz="2000" dirty="0">
              <a:solidFill>
                <a:srgbClr val="0070C0"/>
              </a:solidFill>
              <a:latin typeface="+mn-lt"/>
            </a:endParaRPr>
          </a:p>
          <a:p>
            <a:pPr marL="800100" lvl="2" indent="0" algn="just">
              <a:buNone/>
            </a:pPr>
            <a:endParaRPr lang="it-IT" sz="2000" dirty="0">
              <a:latin typeface="+mn-lt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it-IT" sz="14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11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60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53415"/>
            <a:ext cx="8378792" cy="4672749"/>
          </a:xfrm>
        </p:spPr>
        <p:txBody>
          <a:bodyPr>
            <a:normAutofit/>
          </a:bodyPr>
          <a:lstStyle/>
          <a:p>
            <a:pPr marL="342900" lvl="1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2060"/>
                </a:solidFill>
                <a:latin typeface="+mn-lt"/>
              </a:rPr>
              <a:t>INFORMAZIONI SULLE PRESTAZIONI E SULL’EFFICACIA DEL SGI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0070C0"/>
                </a:solidFill>
                <a:latin typeface="+mn-lt"/>
              </a:rPr>
              <a:t>Risultati del monitoraggio e della misurazione, esercitazione e </a:t>
            </a:r>
            <a:r>
              <a:rPr lang="it-IT" sz="2000" b="1" dirty="0" err="1">
                <a:solidFill>
                  <a:srgbClr val="0070C0"/>
                </a:solidFill>
                <a:latin typeface="+mn-lt"/>
              </a:rPr>
              <a:t>testing</a:t>
            </a:r>
            <a:endParaRPr lang="it-IT" sz="2000" b="1" dirty="0">
              <a:solidFill>
                <a:srgbClr val="0070C0"/>
              </a:solidFill>
              <a:latin typeface="+mn-lt"/>
            </a:endParaRP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12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26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98012"/>
            <a:ext cx="8686800" cy="4672749"/>
          </a:xfrm>
        </p:spPr>
        <p:txBody>
          <a:bodyPr>
            <a:normAutofit/>
          </a:bodyPr>
          <a:lstStyle/>
          <a:p>
            <a:pPr marL="342900" lvl="1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2060"/>
                </a:solidFill>
                <a:latin typeface="+mn-lt"/>
              </a:rPr>
              <a:t>INFORMAZIONI SULLE PRESTAZIONI E SULL’EFFICACIA DEL SGI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0070C0"/>
                </a:solidFill>
                <a:latin typeface="+mn-lt"/>
              </a:rPr>
              <a:t>Risultati del monitoraggio e della misurazione - </a:t>
            </a:r>
            <a:r>
              <a:rPr lang="it-IT" b="1" dirty="0">
                <a:solidFill>
                  <a:srgbClr val="00B0F0"/>
                </a:solidFill>
                <a:latin typeface="+mn-lt"/>
              </a:rPr>
              <a:t>Metriche del SGI (SG)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13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96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70535"/>
            <a:ext cx="8475044" cy="4928134"/>
          </a:xfrm>
        </p:spPr>
        <p:txBody>
          <a:bodyPr>
            <a:normAutofit/>
          </a:bodyPr>
          <a:lstStyle/>
          <a:p>
            <a:pPr marL="342900" lvl="1" indent="-3429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sz="2900" b="1" dirty="0">
                <a:solidFill>
                  <a:srgbClr val="002060"/>
                </a:solidFill>
                <a:latin typeface="+mn-lt"/>
              </a:rPr>
              <a:t>INFORMAZIONI SU PRESTAZIONI ED EFFICACIA DEL SGI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sz="2900" b="1" dirty="0">
                <a:solidFill>
                  <a:srgbClr val="0070C0"/>
                </a:solidFill>
                <a:latin typeface="+mn-lt"/>
              </a:rPr>
              <a:t>Risultati di Audit Interni</a:t>
            </a:r>
          </a:p>
          <a:p>
            <a:pPr marL="741600" lvl="1" indent="0">
              <a:lnSpc>
                <a:spcPct val="120000"/>
              </a:lnSpc>
              <a:spcAft>
                <a:spcPts val="400"/>
              </a:spcAft>
              <a:buNone/>
            </a:pPr>
            <a:endParaRPr lang="it-IT" sz="26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73160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010400" y="6525069"/>
            <a:ext cx="2133600" cy="365125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14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31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5706" y="1388772"/>
            <a:ext cx="8229600" cy="4203506"/>
          </a:xfrm>
        </p:spPr>
        <p:txBody>
          <a:bodyPr/>
          <a:lstStyle/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002060"/>
                </a:solidFill>
                <a:latin typeface="+mn-lt"/>
              </a:rPr>
              <a:t>INFORMAZIONI SULLE PRESTAZIONI E SULL’EFFICACIA DEL SGI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sz="2200" b="1" dirty="0">
                <a:solidFill>
                  <a:srgbClr val="0070C0"/>
                </a:solidFill>
                <a:latin typeface="+mn-lt"/>
              </a:rPr>
              <a:t>Risultati di Audit di Terze Parti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it-IT" sz="2000" b="1" dirty="0">
              <a:solidFill>
                <a:srgbClr val="0070C0"/>
              </a:solidFill>
              <a:latin typeface="+mn-lt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it-IT" sz="2000" b="1" dirty="0">
                <a:solidFill>
                  <a:srgbClr val="0070C0"/>
                </a:solidFill>
                <a:latin typeface="+mn-lt"/>
              </a:rPr>
              <a:t>  </a:t>
            </a:r>
            <a:endParaRPr lang="it-IT" sz="2000" b="1" dirty="0">
              <a:solidFill>
                <a:srgbClr val="C00000"/>
              </a:solidFill>
              <a:latin typeface="+mn-lt"/>
            </a:endParaRPr>
          </a:p>
          <a:p>
            <a:pPr marL="800100" lvl="2" indent="0">
              <a:buNone/>
            </a:pPr>
            <a:endParaRPr lang="it-IT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15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3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4821" y="1188384"/>
            <a:ext cx="8214358" cy="5501173"/>
          </a:xfrm>
        </p:spPr>
        <p:txBody>
          <a:bodyPr>
            <a:normAutofit/>
          </a:bodyPr>
          <a:lstStyle/>
          <a:p>
            <a:pPr marL="342900" lvl="1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it-IT" sz="2200" b="1" dirty="0">
                <a:solidFill>
                  <a:srgbClr val="002060"/>
                </a:solidFill>
                <a:latin typeface="+mn-lt"/>
              </a:rPr>
              <a:t>INFORMAZIONI SULLE PRESTAZIONI E SULL’EFFICACIA DEL SGI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sz="2600" b="1" dirty="0">
                <a:solidFill>
                  <a:srgbClr val="0070C0"/>
                </a:solidFill>
                <a:latin typeface="+mn-lt"/>
              </a:rPr>
              <a:t>Prestazioni dei fornitori esterni</a:t>
            </a:r>
          </a:p>
          <a:p>
            <a:pPr marL="720000" lvl="2" indent="0" algn="just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600" dirty="0">
                <a:solidFill>
                  <a:srgbClr val="002060"/>
                </a:solidFill>
                <a:latin typeface="+mn-lt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720000" lvl="2" indent="0" algn="just">
              <a:spcBef>
                <a:spcPts val="0"/>
              </a:spcBef>
              <a:spcAft>
                <a:spcPts val="400"/>
              </a:spcAft>
              <a:buNone/>
            </a:pPr>
            <a:endParaRPr lang="it-IT" sz="1600" dirty="0">
              <a:solidFill>
                <a:srgbClr val="002060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20000" lvl="2" indent="0" algn="just">
              <a:spcBef>
                <a:spcPts val="0"/>
              </a:spcBef>
              <a:spcAft>
                <a:spcPts val="400"/>
              </a:spcAft>
              <a:buNone/>
            </a:pPr>
            <a:endParaRPr lang="it-IT" sz="1600" dirty="0">
              <a:solidFill>
                <a:srgbClr val="002060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720000" lvl="2" indent="0" algn="just">
              <a:spcBef>
                <a:spcPts val="0"/>
              </a:spcBef>
              <a:spcAft>
                <a:spcPts val="400"/>
              </a:spcAft>
              <a:buNone/>
            </a:pPr>
            <a:endParaRPr lang="it-IT" sz="1600" dirty="0">
              <a:solidFill>
                <a:srgbClr val="002060"/>
              </a:solidFill>
              <a:latin typeface="+mn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it-IT" sz="2000" b="1" dirty="0">
              <a:solidFill>
                <a:srgbClr val="0070C0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Ø"/>
            </a:pP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SGQ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16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sp>
        <p:nvSpPr>
          <p:cNvPr id="6" name="Rettangolo 5"/>
          <p:cNvSpPr/>
          <p:nvPr/>
        </p:nvSpPr>
        <p:spPr>
          <a:xfrm>
            <a:off x="394287" y="5314472"/>
            <a:ext cx="8355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it-IT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endParaRPr lang="it-IT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4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20938"/>
            <a:ext cx="8229600" cy="514839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+mn-lt"/>
              </a:rPr>
              <a:t>EFFICACIA AZIONI INTRAPRESE PER AFFRONTARE RISCHI/OPPORTUNITÀ</a:t>
            </a:r>
            <a:endParaRPr lang="it-IT" sz="2000" dirty="0">
              <a:solidFill>
                <a:srgbClr val="0070C0"/>
              </a:solidFill>
              <a:latin typeface="+mn-lt"/>
            </a:endParaRPr>
          </a:p>
          <a:p>
            <a:pPr marL="400050" lvl="1" indent="0">
              <a:spcAft>
                <a:spcPts val="600"/>
              </a:spcAft>
              <a:buNone/>
            </a:pPr>
            <a:endParaRPr lang="it-IT" sz="2000" dirty="0">
              <a:solidFill>
                <a:srgbClr val="0070C0"/>
              </a:solidFill>
              <a:highlight>
                <a:srgbClr val="FFFF00"/>
              </a:highlight>
              <a:latin typeface="+mn-lt"/>
            </a:endParaRPr>
          </a:p>
          <a:p>
            <a:pPr lvl="1"/>
            <a:endParaRPr lang="it-IT" sz="2000" dirty="0">
              <a:solidFill>
                <a:srgbClr val="0070C0"/>
              </a:solidFill>
              <a:latin typeface="+mn-lt"/>
            </a:endParaRPr>
          </a:p>
          <a:p>
            <a:pPr lvl="1"/>
            <a:endParaRPr lang="it-IT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pPr/>
              <a:t>17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0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2336" y="1188385"/>
            <a:ext cx="8229600" cy="5194127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sz="2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INFORMAZIONI DI RITORNO DAL PROCESSO DI ANALISI DEL RISCHIO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sz="2400" b="1" dirty="0">
              <a:solidFill>
                <a:srgbClr val="002060"/>
              </a:solidFill>
              <a:latin typeface="+mn-lt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it-IT" sz="2400" b="1" dirty="0">
                <a:solidFill>
                  <a:srgbClr val="0070C0"/>
                </a:solidFill>
                <a:latin typeface="+mn-lt"/>
              </a:rPr>
              <a:t>Risultati Analisi di Rischio - Piano di Trattamento Rischi</a:t>
            </a:r>
          </a:p>
          <a:p>
            <a:pPr marL="0" indent="0">
              <a:buNone/>
            </a:pPr>
            <a:endParaRPr lang="it-IT" sz="24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342000" lvl="1" indent="0" algn="just">
              <a:buNone/>
            </a:pPr>
            <a:endParaRPr lang="it-IT" sz="2400" b="1" dirty="0">
              <a:solidFill>
                <a:srgbClr val="0070C0"/>
              </a:solidFill>
              <a:latin typeface="+mn-lt"/>
            </a:endParaRPr>
          </a:p>
          <a:p>
            <a:pPr marL="342000" lvl="1" indent="0" algn="just">
              <a:buNone/>
            </a:pPr>
            <a:endParaRPr lang="it-IT" sz="2400" b="1" dirty="0">
              <a:solidFill>
                <a:srgbClr val="0070C0"/>
              </a:solidFill>
              <a:latin typeface="+mn-lt"/>
            </a:endParaRPr>
          </a:p>
          <a:p>
            <a:pPr marL="342000" lvl="1" indent="0" algn="just">
              <a:buNone/>
            </a:pPr>
            <a:endParaRPr lang="it-IT" sz="2400" b="1" dirty="0">
              <a:solidFill>
                <a:srgbClr val="0070C0"/>
              </a:solidFill>
              <a:latin typeface="+mn-lt"/>
            </a:endParaRPr>
          </a:p>
          <a:p>
            <a:pPr marL="342000" lvl="1" indent="0">
              <a:buNone/>
            </a:pPr>
            <a:endParaRPr lang="it-IT" sz="2400" b="1" dirty="0">
              <a:solidFill>
                <a:srgbClr val="0070C0"/>
              </a:solidFill>
              <a:latin typeface="+mn-lt"/>
            </a:endParaRPr>
          </a:p>
          <a:p>
            <a:endParaRPr lang="it-IT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INPUT AL RIESAME – SGSI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999133" y="6492875"/>
            <a:ext cx="2133600" cy="365125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18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2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0559" y="1188385"/>
            <a:ext cx="8606671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OPPORTUNITÀ PER IL MIGLIORAMENTO CONTINUO - </a:t>
            </a:r>
            <a:r>
              <a:rPr lang="it-IT" b="1" dirty="0">
                <a:solidFill>
                  <a:srgbClr val="0070C0"/>
                </a:solidFill>
                <a:latin typeface="+mn-lt"/>
              </a:rPr>
              <a:t>Piano di Miglioramento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OUTPUT DEL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19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717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24477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OPPORTUNITÀ PER IL MIGLIORAMENTO CONTINUO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200" b="1" dirty="0">
                <a:solidFill>
                  <a:srgbClr val="0070C0"/>
                </a:solidFill>
                <a:latin typeface="+mn-lt"/>
              </a:rPr>
              <a:t>Approvazione Rischio Accettabile per Analisi Rischi</a:t>
            </a:r>
          </a:p>
          <a:p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OUTPUT DEL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20</a:t>
            </a:fld>
            <a:r>
              <a:rPr lang="it-IT" sz="1600" b="1" dirty="0">
                <a:solidFill>
                  <a:srgbClr val="002060"/>
                </a:solidFill>
              </a:rPr>
              <a:t>/96</a:t>
            </a:r>
          </a:p>
        </p:txBody>
      </p:sp>
      <p:sp>
        <p:nvSpPr>
          <p:cNvPr id="2" name="Rettangolo 1"/>
          <p:cNvSpPr/>
          <p:nvPr/>
        </p:nvSpPr>
        <p:spPr>
          <a:xfrm>
            <a:off x="182880" y="2413338"/>
            <a:ext cx="896112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000">
              <a:spcAft>
                <a:spcPts val="600"/>
              </a:spcAft>
            </a:pPr>
            <a:r>
              <a:rPr lang="it-IT" sz="2200" dirty="0">
                <a:solidFill>
                  <a:srgbClr val="0070C0"/>
                </a:solidFill>
              </a:rPr>
              <a:t>La Direzione, riguardo le soglie di Rischio Accettabile (RA) per il 2026 conferma ….:</a:t>
            </a:r>
          </a:p>
          <a:p>
            <a:pPr marL="342000">
              <a:spcAft>
                <a:spcPts val="600"/>
              </a:spcAft>
            </a:pPr>
            <a:endParaRPr lang="it-IT" sz="2200" dirty="0">
              <a:solidFill>
                <a:srgbClr val="0070C0"/>
              </a:solidFill>
            </a:endParaRPr>
          </a:p>
          <a:p>
            <a:pPr marL="342000">
              <a:spcAft>
                <a:spcPts val="600"/>
              </a:spcAft>
            </a:pPr>
            <a:endParaRPr lang="it-IT" b="1" i="1" dirty="0">
              <a:solidFill>
                <a:srgbClr val="002060"/>
              </a:solidFill>
            </a:endParaRPr>
          </a:p>
          <a:p>
            <a:pPr marL="342000">
              <a:spcAft>
                <a:spcPts val="600"/>
              </a:spcAft>
            </a:pPr>
            <a:endParaRPr lang="it-IT" sz="2200" dirty="0">
              <a:solidFill>
                <a:srgbClr val="0070C0"/>
              </a:solidFill>
            </a:endParaRPr>
          </a:p>
          <a:p>
            <a:pPr marL="684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it-IT" sz="2200" dirty="0">
              <a:solidFill>
                <a:srgbClr val="0070C0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69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1263" y="1294588"/>
            <a:ext cx="8354728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OPPORTUNITÀ PER IL MIGLIORAMENTO CONTINUO – </a:t>
            </a:r>
            <a:r>
              <a:rPr lang="it-IT" sz="2200" b="1" dirty="0">
                <a:solidFill>
                  <a:srgbClr val="0070C0"/>
                </a:solidFill>
                <a:latin typeface="+mn-lt"/>
              </a:rPr>
              <a:t>Obiettivi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sz="2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OUTPUT DEL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21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470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1263" y="1126155"/>
            <a:ext cx="8383604" cy="541909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+mn-lt"/>
              </a:rPr>
              <a:t>ESIGENZA DI MODIFICA AL SISTEMA DI GESTIONE INTEGRATO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it-IT" sz="2000" dirty="0">
              <a:solidFill>
                <a:srgbClr val="0070C0"/>
              </a:solidFill>
              <a:latin typeface="+mn-lt"/>
            </a:endParaRPr>
          </a:p>
          <a:p>
            <a:pPr marL="342000" lvl="1" indent="0" algn="ctr">
              <a:buNone/>
            </a:pPr>
            <a:endParaRPr lang="it-IT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OUTPUT DEL RIESAME - SGI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22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93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331" y="1564163"/>
            <a:ext cx="8229600" cy="36566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RISORSE NECESSARIE</a:t>
            </a:r>
            <a:endParaRPr lang="it-IT" b="1" dirty="0">
              <a:solidFill>
                <a:srgbClr val="0070C0"/>
              </a:solidFill>
              <a:latin typeface="+mn-lt"/>
            </a:endParaRPr>
          </a:p>
          <a:p>
            <a:pPr marL="0" indent="0" algn="just">
              <a:buNone/>
            </a:pPr>
            <a:endParaRPr lang="it-IT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OUTPUT DEL RIESAME - SGQ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341444" y="6341913"/>
            <a:ext cx="2802556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23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095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0541" y="1188385"/>
            <a:ext cx="7812405" cy="54864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CONSIDERAZIONI GENERALI</a:t>
            </a:r>
          </a:p>
          <a:p>
            <a:pPr marL="0" indent="0" algn="ctr">
              <a:buNone/>
            </a:pPr>
            <a:endParaRPr lang="it-IT" dirty="0">
              <a:latin typeface="+mn-lt"/>
            </a:endParaRPr>
          </a:p>
          <a:p>
            <a:pPr marL="0" indent="0" algn="ctr">
              <a:buNone/>
            </a:pPr>
            <a:endParaRPr lang="it-IT" dirty="0">
              <a:latin typeface="+mn-lt"/>
            </a:endParaRPr>
          </a:p>
          <a:p>
            <a:pPr marL="0" indent="0" algn="ctr">
              <a:buNone/>
            </a:pPr>
            <a:endParaRPr lang="it-IT" dirty="0">
              <a:latin typeface="+mn-lt"/>
            </a:endParaRPr>
          </a:p>
          <a:p>
            <a:pPr marL="400050" lvl="1" indent="0">
              <a:buNone/>
            </a:pPr>
            <a:endParaRPr lang="it-IT" sz="2000" dirty="0">
              <a:latin typeface="+mn-lt"/>
            </a:endParaRPr>
          </a:p>
          <a:p>
            <a:pPr marL="400050" lvl="1" indent="0">
              <a:buNone/>
            </a:pPr>
            <a:endParaRPr lang="it-IT" sz="1400" dirty="0">
              <a:latin typeface="+mn-lt"/>
            </a:endParaRPr>
          </a:p>
          <a:p>
            <a:pPr marL="400050" lvl="1" indent="0">
              <a:buNone/>
            </a:pPr>
            <a:endParaRPr lang="it-IT" sz="1400" dirty="0">
              <a:latin typeface="+mn-lt"/>
            </a:endParaRPr>
          </a:p>
          <a:p>
            <a:pPr marL="400050" lvl="1" indent="0">
              <a:buNone/>
            </a:pPr>
            <a:endParaRPr lang="it-IT" sz="1400" dirty="0">
              <a:latin typeface="+mn-lt"/>
            </a:endParaRPr>
          </a:p>
          <a:p>
            <a:pPr marL="400050" lvl="1" indent="0">
              <a:buNone/>
            </a:pPr>
            <a:endParaRPr lang="it-IT" sz="1400" dirty="0">
              <a:latin typeface="+mn-l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8A79B71-C239-4F44-B19C-2726A8AC2F92}"/>
              </a:ext>
            </a:extLst>
          </p:cNvPr>
          <p:cNvSpPr/>
          <p:nvPr/>
        </p:nvSpPr>
        <p:spPr>
          <a:xfrm>
            <a:off x="4276744" y="649401"/>
            <a:ext cx="4740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>
                <a:solidFill>
                  <a:srgbClr val="002060"/>
                </a:solidFill>
              </a:rPr>
              <a:t>CONCLUSIONI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590800" cy="501649"/>
          </a:xfrm>
        </p:spPr>
        <p:txBody>
          <a:bodyPr/>
          <a:lstStyle/>
          <a:p>
            <a:fld id="{CBC2F89D-A2B8-834C-8846-43DFB64197BF}" type="slidenum">
              <a:rPr lang="it-IT" sz="1600" b="1" smtClean="0">
                <a:solidFill>
                  <a:srgbClr val="002060"/>
                </a:solidFill>
              </a:rPr>
              <a:t>24</a:t>
            </a:fld>
            <a:r>
              <a:rPr lang="it-IT" sz="1600" b="1" dirty="0">
                <a:solidFill>
                  <a:srgbClr val="002060"/>
                </a:solidFill>
              </a:rPr>
              <a:t>/86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0F62A3E-C87A-4C54-867D-C2C52FCC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80000"/>
            <a:ext cx="1345565" cy="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128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</Words>
  <Application>Microsoft Office PowerPoint</Application>
  <PresentationFormat>Presentazione su schermo (4:3)</PresentationFormat>
  <Paragraphs>149</Paragraphs>
  <Slides>24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di Office</vt:lpstr>
      <vt:lpstr>   RIESAME DELLA DIREZIONE   </vt:lpstr>
      <vt:lpstr>PARTECIPANTI</vt:lpstr>
      <vt:lpstr>INPUT AL RIESAME - SGI</vt:lpstr>
      <vt:lpstr>INPUT AL RIESAME - SGI</vt:lpstr>
      <vt:lpstr>INPUT AL RIESAME - SGI</vt:lpstr>
      <vt:lpstr>INPUT AL RIESAME - SGI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Liguria Digitale S,p.A.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Riesame della Direzione</dc:title>
  <dc:subject>LD20SGI-MS0043-001</dc:subject>
  <dc:creator>Tortorelli Francesca</dc:creator>
  <dc:description>SGI: SGQ-SGSI-SGS-SGCO-PIMS</dc:description>
  <cp:lastModifiedBy>Rosalba Campolo</cp:lastModifiedBy>
  <cp:revision>733</cp:revision>
  <cp:lastPrinted>2022-02-08T07:35:21Z</cp:lastPrinted>
  <dcterms:created xsi:type="dcterms:W3CDTF">2015-12-11T14:35:19Z</dcterms:created>
  <dcterms:modified xsi:type="dcterms:W3CDTF">2026-05-07T07:25:53Z</dcterms:modified>
  <cp:category>qualità - verbale</cp:category>
</cp:coreProperties>
</file>