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12192000"/>
  <p:notesSz cx="6797675" cy="98726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jpnSkDnBl1K7LUwCuFDCJhvfSG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4289C2C-31FC-49E8-A539-B96EBFEC0D96}">
  <a:tblStyle styleId="{B4289C2C-31FC-49E8-A539-B96EBFEC0D9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0425"/>
            <a:ext cx="4532000" cy="3702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33150" y="740425"/>
            <a:ext cx="4532000" cy="3702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1133150" y="740425"/>
            <a:ext cx="4532000" cy="3702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:notes"/>
          <p:cNvSpPr txBox="1"/>
          <p:nvPr>
            <p:ph idx="1" type="body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:notes"/>
          <p:cNvSpPr/>
          <p:nvPr>
            <p:ph idx="2" type="sldImg"/>
          </p:nvPr>
        </p:nvSpPr>
        <p:spPr>
          <a:xfrm>
            <a:off x="1133150" y="740425"/>
            <a:ext cx="4532000" cy="3702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7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4267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3733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Calibri"/>
              <a:buNone/>
              <a:defRPr b="1" sz="5333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1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6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5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07" name="Google Shape;107;p20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6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5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108" name="Google Shape;108;p2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5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6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6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6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15" name="Google Shape;115;p21"/>
          <p:cNvSpPr txBox="1"/>
          <p:nvPr>
            <p:ph idx="3" type="body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116" name="Google Shape;116;p21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5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6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6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6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117" name="Google Shape;117;p2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5" lvl="0" marL="45720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indent="-465646" lvl="1" marL="9144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indent="-431800" lvl="2" marL="1371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indent="-397955" lvl="3" marL="1828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indent="-397955" lvl="4" marL="22860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indent="-397955" lvl="5" marL="27432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5" lvl="6" marL="3200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132" name="Google Shape;132;p24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3" name="Google Shape;133;p2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5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2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b="0" i="0" sz="5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6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5" lvl="0" marL="457200" marR="0" rtl="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65646" lvl="1" marL="914400" marR="0" rtl="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31800" lvl="2" marL="13716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7955" lvl="3" marL="1828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7955" lvl="4" marL="22860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7955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7955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>
            <p:ph type="ctrTitle"/>
          </p:nvPr>
        </p:nvSpPr>
        <p:spPr>
          <a:xfrm>
            <a:off x="1908314" y="2204731"/>
            <a:ext cx="8324058" cy="10162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A9DB"/>
              </a:buClr>
              <a:buSzPts val="4000"/>
              <a:buFont typeface="Arial"/>
              <a:buNone/>
            </a:pPr>
            <a:r>
              <a:rPr b="1" lang="it-IT" sz="4000">
                <a:solidFill>
                  <a:srgbClr val="8DA9DB"/>
                </a:solidFill>
                <a:latin typeface="Arial"/>
                <a:ea typeface="Arial"/>
                <a:cs typeface="Arial"/>
                <a:sym typeface="Arial"/>
              </a:rPr>
              <a:t>ALPO02.A </a:t>
            </a:r>
            <a:r>
              <a:rPr lang="it-IT" sz="4000">
                <a:solidFill>
                  <a:srgbClr val="8DA9DB"/>
                </a:solidFill>
                <a:latin typeface="Arial"/>
                <a:ea typeface="Arial"/>
                <a:cs typeface="Arial"/>
                <a:sym typeface="Arial"/>
              </a:rPr>
              <a:t>– Contesto e Processi</a:t>
            </a:r>
            <a:endParaRPr sz="2200">
              <a:solidFill>
                <a:srgbClr val="8DA9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0" name="Google Shape;160;p1"/>
          <p:cNvGraphicFramePr/>
          <p:nvPr/>
        </p:nvGraphicFramePr>
        <p:xfrm>
          <a:off x="1908314" y="35383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{B4289C2C-31FC-49E8-A539-B96EBFEC0D96}</a:tableStyleId>
              </a:tblPr>
              <a:tblGrid>
                <a:gridCol w="4956300"/>
                <a:gridCol w="1709525"/>
                <a:gridCol w="1658225"/>
              </a:tblGrid>
              <a:tr h="401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Informazione documentata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Revisione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Data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Diagramma del Contesto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0.0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24/04/2026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Mappa dei Processi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0.0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24/04/2026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161" name="Google Shape;16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886" y="123537"/>
            <a:ext cx="2157463" cy="1281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/>
          <p:nvPr/>
        </p:nvSpPr>
        <p:spPr>
          <a:xfrm>
            <a:off x="9133432" y="288427"/>
            <a:ext cx="2775682" cy="69792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400" u="none" cap="none" strike="noStrike">
                <a:solidFill>
                  <a:srgbClr val="8DA9DB"/>
                </a:solidFill>
                <a:latin typeface="Arial"/>
                <a:ea typeface="Arial"/>
                <a:cs typeface="Arial"/>
                <a:sym typeface="Arial"/>
              </a:rPr>
              <a:t>ALPO02.A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Diagramma Contesto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Rev. 0.0 del 24/04/2026</a:t>
            </a:r>
            <a:endParaRPr/>
          </a:p>
        </p:txBody>
      </p:sp>
      <p:grpSp>
        <p:nvGrpSpPr>
          <p:cNvPr id="167" name="Google Shape;167;p2"/>
          <p:cNvGrpSpPr/>
          <p:nvPr/>
        </p:nvGrpSpPr>
        <p:grpSpPr>
          <a:xfrm>
            <a:off x="901579" y="1655134"/>
            <a:ext cx="10613166" cy="4805098"/>
            <a:chOff x="1022877" y="1524504"/>
            <a:chExt cx="10613166" cy="4805098"/>
          </a:xfrm>
        </p:grpSpPr>
        <p:grpSp>
          <p:nvGrpSpPr>
            <p:cNvPr id="168" name="Google Shape;168;p2"/>
            <p:cNvGrpSpPr/>
            <p:nvPr/>
          </p:nvGrpSpPr>
          <p:grpSpPr>
            <a:xfrm>
              <a:off x="3060441" y="1524504"/>
              <a:ext cx="6365287" cy="4805098"/>
              <a:chOff x="3060441" y="1050294"/>
              <a:chExt cx="6365287" cy="4805098"/>
            </a:xfrm>
          </p:grpSpPr>
          <p:sp>
            <p:nvSpPr>
              <p:cNvPr id="169" name="Google Shape;169;p2"/>
              <p:cNvSpPr/>
              <p:nvPr/>
            </p:nvSpPr>
            <p:spPr>
              <a:xfrm>
                <a:off x="3060441" y="1050294"/>
                <a:ext cx="6365287" cy="4733240"/>
              </a:xfrm>
              <a:prstGeom prst="flowChartAlternateProcess">
                <a:avLst/>
              </a:prstGeom>
              <a:solidFill>
                <a:schemeClr val="l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cloud</a:t>
                </a:r>
                <a:endParaRPr/>
              </a:p>
            </p:txBody>
          </p:sp>
          <p:grpSp>
            <p:nvGrpSpPr>
              <p:cNvPr id="170" name="Google Shape;170;p2"/>
              <p:cNvGrpSpPr/>
              <p:nvPr/>
            </p:nvGrpSpPr>
            <p:grpSpPr>
              <a:xfrm>
                <a:off x="3777245" y="1394845"/>
                <a:ext cx="2124074" cy="3799996"/>
                <a:chOff x="3226737" y="1553472"/>
                <a:chExt cx="2124074" cy="3799996"/>
              </a:xfrm>
            </p:grpSpPr>
            <p:pic>
              <p:nvPicPr>
                <p:cNvPr descr="disegni dei palazzi da utilizzare | Your Inspiration Web" id="171" name="Google Shape;171;p2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3175" l="8507" r="61233" t="10304"/>
                <a:stretch/>
              </p:blipFill>
              <p:spPr>
                <a:xfrm>
                  <a:off x="3226737" y="1553472"/>
                  <a:ext cx="2124074" cy="37999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72" name="Google Shape;172;p2"/>
                <p:cNvSpPr/>
                <p:nvPr/>
              </p:nvSpPr>
              <p:spPr>
                <a:xfrm>
                  <a:off x="3683935" y="2058166"/>
                  <a:ext cx="1184989" cy="418885"/>
                </a:xfrm>
                <a:prstGeom prst="flowChartProcess">
                  <a:avLst/>
                </a:prstGeom>
                <a:solidFill>
                  <a:srgbClr val="F79646"/>
                </a:solidFill>
                <a:ln cap="flat" cmpd="sng" w="25400">
                  <a:solidFill>
                    <a:srgbClr val="B46D33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5975" lIns="111950" spcFirstLastPara="1" rIns="111950" wrap="square" tIns="5597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400"/>
                    <a:buFont typeface="Arial"/>
                    <a:buNone/>
                  </a:pPr>
                  <a:r>
                    <a:rPr b="0" i="0" lang="it-IT" sz="1400" u="none" cap="none" strike="noStrik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PROCESSI PRIMARI</a:t>
                  </a:r>
                  <a:endParaRPr b="0" i="0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173;p2"/>
                <p:cNvSpPr/>
                <p:nvPr/>
              </p:nvSpPr>
              <p:spPr>
                <a:xfrm>
                  <a:off x="3683935" y="2609972"/>
                  <a:ext cx="1184989" cy="418885"/>
                </a:xfrm>
                <a:prstGeom prst="flowChartProcess">
                  <a:avLst/>
                </a:prstGeom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00" scaled="0"/>
                </a:gradFill>
                <a:ln cap="flat" cmpd="sng" w="9525">
                  <a:solidFill>
                    <a:schemeClr val="accent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it-IT" sz="1400" u="none" cap="none" strike="noStrik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PROCESSI A SUPPORTO</a:t>
                  </a:r>
                  <a:endParaRPr b="0" i="0" sz="11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174;p2"/>
                <p:cNvSpPr txBox="1"/>
                <p:nvPr/>
              </p:nvSpPr>
              <p:spPr>
                <a:xfrm>
                  <a:off x="3487993" y="1569694"/>
                  <a:ext cx="158620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it-IT" sz="1600" u="none" cap="none" strike="noStrik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SEDE GENOVA</a:t>
                  </a:r>
                  <a:endParaRPr/>
                </a:p>
              </p:txBody>
            </p:sp>
          </p:grpSp>
          <p:grpSp>
            <p:nvGrpSpPr>
              <p:cNvPr id="175" name="Google Shape;175;p2"/>
              <p:cNvGrpSpPr/>
              <p:nvPr/>
            </p:nvGrpSpPr>
            <p:grpSpPr>
              <a:xfrm>
                <a:off x="5966398" y="2127628"/>
                <a:ext cx="2910591" cy="2828577"/>
                <a:chOff x="5966398" y="2127628"/>
                <a:chExt cx="2910591" cy="2828577"/>
              </a:xfrm>
            </p:grpSpPr>
            <p:pic>
              <p:nvPicPr>
                <p:cNvPr descr="782,578 Nuvola Disegno Vettoriali, Illustrazioni e Clipart" id="176" name="Google Shape;176;p2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5966398" y="2127628"/>
                  <a:ext cx="2910591" cy="282857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77" name="Google Shape;177;p2"/>
                <p:cNvSpPr txBox="1"/>
                <p:nvPr/>
              </p:nvSpPr>
              <p:spPr>
                <a:xfrm>
                  <a:off x="6598694" y="2922966"/>
                  <a:ext cx="162348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it-IT" sz="1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EXTERNAL CLOUD</a:t>
                  </a:r>
                  <a:endParaRPr/>
                </a:p>
              </p:txBody>
            </p:sp>
          </p:grpSp>
          <p:sp>
            <p:nvSpPr>
              <p:cNvPr id="178" name="Google Shape;178;p2"/>
              <p:cNvSpPr txBox="1"/>
              <p:nvPr/>
            </p:nvSpPr>
            <p:spPr>
              <a:xfrm>
                <a:off x="5371651" y="4627178"/>
                <a:ext cx="132087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Virtual </a:t>
                </a:r>
                <a:endParaRPr/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Server</a:t>
                </a:r>
                <a:endParaRPr/>
              </a:p>
            </p:txBody>
          </p:sp>
          <p:sp>
            <p:nvSpPr>
              <p:cNvPr id="179" name="Google Shape;179;p2"/>
              <p:cNvSpPr txBox="1"/>
              <p:nvPr/>
            </p:nvSpPr>
            <p:spPr>
              <a:xfrm>
                <a:off x="4180115" y="5516838"/>
                <a:ext cx="4366726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PERIMETRO SISTEMA INTEGRATO</a:t>
                </a:r>
                <a:endParaRPr/>
              </a:p>
            </p:txBody>
          </p:sp>
        </p:grpSp>
        <p:grpSp>
          <p:nvGrpSpPr>
            <p:cNvPr id="180" name="Google Shape;180;p2"/>
            <p:cNvGrpSpPr/>
            <p:nvPr/>
          </p:nvGrpSpPr>
          <p:grpSpPr>
            <a:xfrm>
              <a:off x="1022877" y="1679716"/>
              <a:ext cx="2037600" cy="1889103"/>
              <a:chOff x="1022877" y="1679716"/>
              <a:chExt cx="2037600" cy="1889103"/>
            </a:xfrm>
          </p:grpSpPr>
          <p:sp>
            <p:nvSpPr>
              <p:cNvPr id="181" name="Google Shape;181;p2"/>
              <p:cNvSpPr txBox="1"/>
              <p:nvPr/>
            </p:nvSpPr>
            <p:spPr>
              <a:xfrm>
                <a:off x="1847691" y="3168709"/>
                <a:ext cx="101650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Accessi Logici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Accessi Fisici</a:t>
                </a: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1022877" y="1679716"/>
                <a:ext cx="1656000" cy="990785"/>
              </a:xfrm>
              <a:prstGeom prst="ellipse">
                <a:avLst/>
              </a:prstGeom>
              <a:gradFill>
                <a:gsLst>
                  <a:gs pos="0">
                    <a:srgbClr val="DAFEA4"/>
                  </a:gs>
                  <a:gs pos="35000">
                    <a:srgbClr val="E3FEBF"/>
                  </a:gs>
                  <a:gs pos="100000">
                    <a:srgbClr val="F4FEE6"/>
                  </a:gs>
                </a:gsLst>
                <a:lin ang="16200000" scaled="0"/>
              </a:gradFill>
              <a:ln cap="flat" cmpd="sng" w="9525">
                <a:solidFill>
                  <a:srgbClr val="97B853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0000">
                  <a:srgbClr val="000000">
                    <a:alpha val="38039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it-IT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Clienti</a:t>
                </a:r>
                <a:endParaRPr b="0" i="0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83" name="Google Shape;183;p2"/>
              <p:cNvCxnSpPr>
                <a:stCxn id="182" idx="4"/>
              </p:cNvCxnSpPr>
              <p:nvPr/>
            </p:nvCxnSpPr>
            <p:spPr>
              <a:xfrm flipH="1" rot="-5400000">
                <a:off x="2238027" y="2283351"/>
                <a:ext cx="435300" cy="1209600"/>
              </a:xfrm>
              <a:prstGeom prst="bentConnector2">
                <a:avLst/>
              </a:prstGeom>
              <a:noFill/>
              <a:ln cap="flat" cmpd="sng" w="9525">
                <a:solidFill>
                  <a:schemeClr val="accent6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grpSp>
          <p:nvGrpSpPr>
            <p:cNvPr id="184" name="Google Shape;184;p2"/>
            <p:cNvGrpSpPr/>
            <p:nvPr/>
          </p:nvGrpSpPr>
          <p:grpSpPr>
            <a:xfrm>
              <a:off x="1095230" y="4148852"/>
              <a:ext cx="1965300" cy="1954166"/>
              <a:chOff x="1095230" y="4148852"/>
              <a:chExt cx="1965300" cy="1954166"/>
            </a:xfrm>
          </p:grpSpPr>
          <p:sp>
            <p:nvSpPr>
              <p:cNvPr id="185" name="Google Shape;185;p2"/>
              <p:cNvSpPr/>
              <p:nvPr/>
            </p:nvSpPr>
            <p:spPr>
              <a:xfrm>
                <a:off x="1095230" y="5112233"/>
                <a:ext cx="1656000" cy="990785"/>
              </a:xfrm>
              <a:prstGeom prst="ellipse">
                <a:avLst/>
              </a:prstGeom>
              <a:gradFill>
                <a:gsLst>
                  <a:gs pos="0">
                    <a:srgbClr val="DAFEA4"/>
                  </a:gs>
                  <a:gs pos="35000">
                    <a:srgbClr val="E3FEBF"/>
                  </a:gs>
                  <a:gs pos="100000">
                    <a:srgbClr val="F4FEE6"/>
                  </a:gs>
                </a:gsLst>
                <a:lin ang="16200000" scaled="0"/>
              </a:gradFill>
              <a:ln cap="flat" cmpd="sng" w="9525">
                <a:solidFill>
                  <a:srgbClr val="97B853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0000">
                  <a:srgbClr val="000000">
                    <a:alpha val="38039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it-IT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Fornitori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it-IT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(critici e non critici)</a:t>
                </a:r>
                <a:endParaRPr b="0" i="0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86" name="Google Shape;186;p2"/>
              <p:cNvCxnSpPr>
                <a:stCxn id="185" idx="0"/>
              </p:cNvCxnSpPr>
              <p:nvPr/>
            </p:nvCxnSpPr>
            <p:spPr>
              <a:xfrm rot="-5400000">
                <a:off x="2241680" y="4293383"/>
                <a:ext cx="500400" cy="1137300"/>
              </a:xfrm>
              <a:prstGeom prst="bentConnector2">
                <a:avLst/>
              </a:prstGeom>
              <a:noFill/>
              <a:ln cap="flat" cmpd="sng" w="9525">
                <a:solidFill>
                  <a:schemeClr val="accent6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sp>
            <p:nvSpPr>
              <p:cNvPr id="187" name="Google Shape;187;p2"/>
              <p:cNvSpPr txBox="1"/>
              <p:nvPr/>
            </p:nvSpPr>
            <p:spPr>
              <a:xfrm>
                <a:off x="1841570" y="4148852"/>
                <a:ext cx="101650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Accessi Logici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Accessi Fisici</a:t>
                </a:r>
                <a:endParaRPr/>
              </a:p>
            </p:txBody>
          </p:sp>
        </p:grpSp>
        <p:grpSp>
          <p:nvGrpSpPr>
            <p:cNvPr id="188" name="Google Shape;188;p2"/>
            <p:cNvGrpSpPr/>
            <p:nvPr/>
          </p:nvGrpSpPr>
          <p:grpSpPr>
            <a:xfrm>
              <a:off x="9425627" y="1580385"/>
              <a:ext cx="2083500" cy="1921228"/>
              <a:chOff x="9425627" y="1580385"/>
              <a:chExt cx="2083500" cy="1921228"/>
            </a:xfrm>
          </p:grpSpPr>
          <p:sp>
            <p:nvSpPr>
              <p:cNvPr id="189" name="Google Shape;189;p2"/>
              <p:cNvSpPr/>
              <p:nvPr/>
            </p:nvSpPr>
            <p:spPr>
              <a:xfrm>
                <a:off x="9853127" y="1580385"/>
                <a:ext cx="1656000" cy="990785"/>
              </a:xfrm>
              <a:prstGeom prst="ellipse">
                <a:avLst/>
              </a:prstGeom>
              <a:gradFill>
                <a:gsLst>
                  <a:gs pos="0">
                    <a:srgbClr val="DAFEA4"/>
                  </a:gs>
                  <a:gs pos="35000">
                    <a:srgbClr val="E3FEBF"/>
                  </a:gs>
                  <a:gs pos="100000">
                    <a:srgbClr val="F4FEE6"/>
                  </a:gs>
                </a:gsLst>
                <a:lin ang="16200000" scaled="0"/>
              </a:gradFill>
              <a:ln cap="flat" cmpd="sng" w="9525">
                <a:solidFill>
                  <a:srgbClr val="97B853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0000">
                  <a:srgbClr val="000000">
                    <a:alpha val="38039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it-IT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Enti </a:t>
                </a:r>
                <a:r>
                  <a:rPr b="0" i="0" lang="it-IT" sz="12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(pubblici, privati)</a:t>
                </a:r>
                <a:endParaRPr/>
              </a:p>
              <a:p>
                <a:pPr indent="-66675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Char char="-"/>
                </a:pPr>
                <a:r>
                  <a:rPr lang="it-IT" sz="105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Certificazioni</a:t>
                </a:r>
                <a:endParaRPr/>
              </a:p>
              <a:p>
                <a:pPr indent="-66675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Char char="-"/>
                </a:pPr>
                <a:r>
                  <a:rPr b="0" i="0" lang="it-IT" sz="105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Emergenze</a:t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90" name="Google Shape;190;p2"/>
              <p:cNvCxnSpPr>
                <a:stCxn id="189" idx="4"/>
              </p:cNvCxnSpPr>
              <p:nvPr/>
            </p:nvCxnSpPr>
            <p:spPr>
              <a:xfrm rot="5400000">
                <a:off x="9810977" y="2185820"/>
                <a:ext cx="484800" cy="1255500"/>
              </a:xfrm>
              <a:prstGeom prst="bentConnector2">
                <a:avLst/>
              </a:prstGeom>
              <a:noFill/>
              <a:ln cap="flat" cmpd="sng" w="9525">
                <a:solidFill>
                  <a:schemeClr val="accent6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sp>
            <p:nvSpPr>
              <p:cNvPr id="191" name="Google Shape;191;p2"/>
              <p:cNvSpPr txBox="1"/>
              <p:nvPr/>
            </p:nvSpPr>
            <p:spPr>
              <a:xfrm>
                <a:off x="9579950" y="3101503"/>
                <a:ext cx="101650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Accessi Logici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Accessi Fisici</a:t>
                </a:r>
                <a:endParaRPr/>
              </a:p>
            </p:txBody>
          </p:sp>
        </p:grpSp>
        <p:grpSp>
          <p:nvGrpSpPr>
            <p:cNvPr id="192" name="Google Shape;192;p2"/>
            <p:cNvGrpSpPr/>
            <p:nvPr/>
          </p:nvGrpSpPr>
          <p:grpSpPr>
            <a:xfrm>
              <a:off x="9425643" y="4207853"/>
              <a:ext cx="2210400" cy="1812969"/>
              <a:chOff x="9425643" y="4207853"/>
              <a:chExt cx="2210400" cy="1812969"/>
            </a:xfrm>
          </p:grpSpPr>
          <p:sp>
            <p:nvSpPr>
              <p:cNvPr id="193" name="Google Shape;193;p2"/>
              <p:cNvSpPr/>
              <p:nvPr/>
            </p:nvSpPr>
            <p:spPr>
              <a:xfrm>
                <a:off x="9980043" y="5030822"/>
                <a:ext cx="1656000" cy="990000"/>
              </a:xfrm>
              <a:prstGeom prst="ellipse">
                <a:avLst/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Area </a:t>
                </a:r>
                <a:endParaRPr/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Co-Working</a:t>
                </a:r>
                <a:endParaRPr/>
              </a:p>
            </p:txBody>
          </p:sp>
          <p:cxnSp>
            <p:nvCxnSpPr>
              <p:cNvPr id="194" name="Google Shape;194;p2"/>
              <p:cNvCxnSpPr>
                <a:stCxn id="193" idx="0"/>
              </p:cNvCxnSpPr>
              <p:nvPr/>
            </p:nvCxnSpPr>
            <p:spPr>
              <a:xfrm flipH="1" rot="5400000">
                <a:off x="9840843" y="4063622"/>
                <a:ext cx="552000" cy="1382400"/>
              </a:xfrm>
              <a:prstGeom prst="bentConnector2">
                <a:avLst/>
              </a:prstGeom>
              <a:noFill/>
              <a:ln cap="flat" cmpd="sng" w="9525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sp>
            <p:nvSpPr>
              <p:cNvPr id="195" name="Google Shape;195;p2"/>
              <p:cNvSpPr txBox="1"/>
              <p:nvPr/>
            </p:nvSpPr>
            <p:spPr>
              <a:xfrm>
                <a:off x="9608632" y="4207853"/>
                <a:ext cx="1016508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-I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Telelavoro</a:t>
                </a:r>
                <a:endParaRPr/>
              </a:p>
            </p:txBody>
          </p:sp>
        </p:grpSp>
      </p:grpSp>
      <p:grpSp>
        <p:nvGrpSpPr>
          <p:cNvPr id="196" name="Google Shape;196;p2"/>
          <p:cNvGrpSpPr/>
          <p:nvPr/>
        </p:nvGrpSpPr>
        <p:grpSpPr>
          <a:xfrm>
            <a:off x="4412383" y="3604250"/>
            <a:ext cx="586511" cy="648659"/>
            <a:chOff x="7624632" y="800022"/>
            <a:chExt cx="997389" cy="977691"/>
          </a:xfrm>
        </p:grpSpPr>
        <p:pic>
          <p:nvPicPr>
            <p:cNvPr descr="SaaS icon PNG and SVG Vector Free Download" id="197" name="Google Shape;197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670891" y="800022"/>
              <a:ext cx="907052" cy="6562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"/>
            <p:cNvSpPr txBox="1"/>
            <p:nvPr/>
          </p:nvSpPr>
          <p:spPr>
            <a:xfrm>
              <a:off x="7624632" y="1439159"/>
              <a:ext cx="997389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Erogazione servizio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(Provider)</a:t>
              </a:r>
              <a:endParaRPr/>
            </a:p>
          </p:txBody>
        </p:sp>
      </p:grpSp>
      <p:pic>
        <p:nvPicPr>
          <p:cNvPr id="199" name="Google Shape;199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17701" y="4596743"/>
            <a:ext cx="904875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"/>
          <p:cNvSpPr/>
          <p:nvPr/>
        </p:nvSpPr>
        <p:spPr>
          <a:xfrm rot="5400000">
            <a:off x="5719055" y="2862351"/>
            <a:ext cx="304836" cy="3243854"/>
          </a:xfrm>
          <a:prstGeom prst="can">
            <a:avLst>
              <a:gd fmla="val 25000" name="adj"/>
            </a:avLst>
          </a:prstGeom>
          <a:solidFill>
            <a:srgbClr val="0070C0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"/>
          <p:cNvSpPr txBox="1"/>
          <p:nvPr/>
        </p:nvSpPr>
        <p:spPr>
          <a:xfrm>
            <a:off x="4285521" y="4331859"/>
            <a:ext cx="3129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Infrastruttura IT</a:t>
            </a:r>
            <a:endParaRPr/>
          </a:p>
        </p:txBody>
      </p:sp>
      <p:grpSp>
        <p:nvGrpSpPr>
          <p:cNvPr id="202" name="Google Shape;202;p2"/>
          <p:cNvGrpSpPr/>
          <p:nvPr/>
        </p:nvGrpSpPr>
        <p:grpSpPr>
          <a:xfrm>
            <a:off x="7490731" y="4203406"/>
            <a:ext cx="728083" cy="762596"/>
            <a:chOff x="7504258" y="800022"/>
            <a:chExt cx="1238139" cy="1149422"/>
          </a:xfrm>
        </p:grpSpPr>
        <p:pic>
          <p:nvPicPr>
            <p:cNvPr descr="SaaS icon PNG and SVG Vector Free Download" id="203" name="Google Shape;203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670891" y="800022"/>
              <a:ext cx="907052" cy="6562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2"/>
            <p:cNvSpPr txBox="1"/>
            <p:nvPr/>
          </p:nvSpPr>
          <p:spPr>
            <a:xfrm>
              <a:off x="7504258" y="1439159"/>
              <a:ext cx="1238139" cy="510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Applicazione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(Customer)</a:t>
              </a:r>
              <a:endParaRPr/>
            </a:p>
          </p:txBody>
        </p:sp>
      </p:grpSp>
      <p:pic>
        <p:nvPicPr>
          <p:cNvPr id="205" name="Google Shape;20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2886" y="123537"/>
            <a:ext cx="2157463" cy="128139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"/>
          <p:cNvSpPr txBox="1"/>
          <p:nvPr/>
        </p:nvSpPr>
        <p:spPr>
          <a:xfrm>
            <a:off x="3797559" y="615820"/>
            <a:ext cx="41054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it-IT" sz="18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’ UN ESEMPIO va FATTO AD HOC</a:t>
            </a:r>
            <a:endParaRPr/>
          </a:p>
        </p:txBody>
      </p:sp>
      <p:sp>
        <p:nvSpPr>
          <p:cNvPr id="207" name="Google Shape;207;p2"/>
          <p:cNvSpPr/>
          <p:nvPr/>
        </p:nvSpPr>
        <p:spPr>
          <a:xfrm>
            <a:off x="7021090" y="784453"/>
            <a:ext cx="469641" cy="73804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3"/>
          <p:cNvGrpSpPr/>
          <p:nvPr/>
        </p:nvGrpSpPr>
        <p:grpSpPr>
          <a:xfrm>
            <a:off x="82403" y="57692"/>
            <a:ext cx="11924781" cy="6742053"/>
            <a:chOff x="82403" y="57692"/>
            <a:chExt cx="11924781" cy="6742053"/>
          </a:xfrm>
        </p:grpSpPr>
        <p:sp>
          <p:nvSpPr>
            <p:cNvPr id="213" name="Google Shape;213;p3"/>
            <p:cNvSpPr/>
            <p:nvPr/>
          </p:nvSpPr>
          <p:spPr>
            <a:xfrm>
              <a:off x="3080933" y="4652178"/>
              <a:ext cx="8087810" cy="1332000"/>
            </a:xfrm>
            <a:prstGeom prst="rect">
              <a:avLst/>
            </a:prstGeom>
            <a:solidFill>
              <a:srgbClr val="8CB3E3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Sistema di Gestione Integrato</a:t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3003910" y="884660"/>
              <a:ext cx="8069357" cy="576000"/>
            </a:xfrm>
            <a:prstGeom prst="rect">
              <a:avLst/>
            </a:prstGeom>
            <a:solidFill>
              <a:srgbClr val="8EB4E3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3709918" y="1526709"/>
              <a:ext cx="5614327" cy="3096000"/>
            </a:xfrm>
            <a:prstGeom prst="rect">
              <a:avLst/>
            </a:pr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5503904" y="57692"/>
              <a:ext cx="1728000" cy="768000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Proprietà</a:t>
              </a:r>
              <a:endParaRPr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10743899" y="2604545"/>
              <a:ext cx="1263285" cy="1008000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Cliente/ Mercato</a:t>
              </a: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82403" y="2563305"/>
              <a:ext cx="1298653" cy="1008000"/>
            </a:xfrm>
            <a:prstGeom prst="ellipse">
              <a:avLst/>
            </a:prstGeom>
            <a:solidFill>
              <a:schemeClr val="accent3"/>
            </a:solidFill>
            <a:ln cap="flat" cmpd="sng" w="25400">
              <a:solidFill>
                <a:srgbClr val="71884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Direzione Generale</a:t>
              </a: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8104417" y="6023309"/>
              <a:ext cx="1279272" cy="732491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Comunità</a:t>
              </a: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9665220" y="6012649"/>
              <a:ext cx="1438193" cy="768000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Competitor</a:t>
              </a: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3276088" y="966488"/>
              <a:ext cx="1472653" cy="4387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Risorse Umane*</a:t>
              </a: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5158891" y="955515"/>
              <a:ext cx="1921438" cy="4387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Amministrazione e Finanza</a:t>
              </a: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6415541" y="4909704"/>
              <a:ext cx="1610327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Gestione Informazioni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Documentate</a:t>
              </a: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3120661" y="4909704"/>
              <a:ext cx="1860424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Miglioramento Continuo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Valutazione Performance</a:t>
              </a: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5038186" y="4909704"/>
              <a:ext cx="1323039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Non conformità 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Azioni Correttive</a:t>
              </a: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2119340" y="2611305"/>
              <a:ext cx="1232648" cy="91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Opportunity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&amp;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Risk Assessment</a:t>
              </a: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3868572" y="2103829"/>
              <a:ext cx="1656000" cy="2448000"/>
            </a:xfrm>
            <a:prstGeom prst="flowChartProcess">
              <a:avLst/>
            </a:prstGeom>
            <a:solidFill>
              <a:schemeClr val="accent6"/>
            </a:solidFill>
            <a:ln cap="flat" cmpd="sng" w="25400">
              <a:solidFill>
                <a:srgbClr val="B46D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55975" lIns="111950" spcFirstLastPara="1" rIns="111950" wrap="square" tIns="559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DIGITAL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Progettazione e sviluppo SW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Progettazione ed erogazione di corsi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Progettazione e sviluppo servizi cloud SaaS 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Consulenza</a:t>
              </a: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5728370" y="2106174"/>
              <a:ext cx="1656000" cy="2448000"/>
            </a:xfrm>
            <a:prstGeom prst="flowChartProcess">
              <a:avLst/>
            </a:prstGeom>
            <a:solidFill>
              <a:schemeClr val="accent6"/>
            </a:solidFill>
            <a:ln cap="flat" cmpd="sng" w="25400">
              <a:solidFill>
                <a:srgbClr val="B46D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55975" lIns="111950" spcFirstLastPara="1" rIns="111950" wrap="square" tIns="559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BUSINESS DEVELOPMENT</a:t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highlight>
                    <a:srgbClr val="FFFF00"/>
                  </a:highlight>
                  <a:latin typeface="Calibri"/>
                  <a:ea typeface="Calibri"/>
                  <a:cs typeface="Calibri"/>
                  <a:sym typeface="Calibri"/>
                </a:rPr>
                <a:t>XXXXX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highlight>
                    <a:srgbClr val="FFFF00"/>
                  </a:highlight>
                  <a:latin typeface="Calibri"/>
                  <a:ea typeface="Calibri"/>
                  <a:cs typeface="Calibri"/>
                  <a:sym typeface="Calibri"/>
                </a:rPr>
                <a:t>XXXXX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highlight>
                    <a:srgbClr val="FFFF00"/>
                  </a:highlight>
                  <a:latin typeface="Calibri"/>
                  <a:ea typeface="Calibri"/>
                  <a:cs typeface="Calibri"/>
                  <a:sym typeface="Calibri"/>
                </a:rPr>
                <a:t>XXXXX</a:t>
              </a: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7525985" y="2117070"/>
              <a:ext cx="1656000" cy="2448000"/>
            </a:xfrm>
            <a:prstGeom prst="flowChartProcess">
              <a:avLst/>
            </a:prstGeom>
            <a:solidFill>
              <a:schemeClr val="accent6"/>
            </a:solidFill>
            <a:ln cap="flat" cmpd="sng" w="25400">
              <a:solidFill>
                <a:srgbClr val="B46D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55975" lIns="111950" spcFirstLastPara="1" rIns="111950" wrap="square" tIns="559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INNOVATION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&amp; RESEARCH PROJECT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Noto Sans Symbols"/>
                <a:buChar char="✔"/>
              </a:pPr>
              <a:r>
                <a:rPr lang="it-IT" sz="12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Ricerca finanziata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0" name="Google Shape;230;p3"/>
            <p:cNvCxnSpPr>
              <a:stCxn id="216" idx="2"/>
              <a:endCxn id="218" idx="0"/>
            </p:cNvCxnSpPr>
            <p:nvPr/>
          </p:nvCxnSpPr>
          <p:spPr>
            <a:xfrm flipH="1">
              <a:off x="731804" y="441692"/>
              <a:ext cx="4772100" cy="2121600"/>
            </a:xfrm>
            <a:prstGeom prst="bentConnector2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31" name="Google Shape;231;p3"/>
            <p:cNvCxnSpPr>
              <a:endCxn id="217" idx="0"/>
            </p:cNvCxnSpPr>
            <p:nvPr/>
          </p:nvCxnSpPr>
          <p:spPr>
            <a:xfrm rot="5400000">
              <a:off x="10290142" y="1506545"/>
              <a:ext cx="2183400" cy="126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32" name="Google Shape;232;p3"/>
            <p:cNvCxnSpPr>
              <a:stCxn id="220" idx="6"/>
              <a:endCxn id="217" idx="4"/>
            </p:cNvCxnSpPr>
            <p:nvPr/>
          </p:nvCxnSpPr>
          <p:spPr>
            <a:xfrm flipH="1" rot="10800000">
              <a:off x="11103413" y="3612649"/>
              <a:ext cx="272100" cy="2784000"/>
            </a:xfrm>
            <a:prstGeom prst="bentConnector2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33" name="Google Shape;233;p3"/>
            <p:cNvCxnSpPr>
              <a:stCxn id="234" idx="2"/>
              <a:endCxn id="218" idx="4"/>
            </p:cNvCxnSpPr>
            <p:nvPr/>
          </p:nvCxnSpPr>
          <p:spPr>
            <a:xfrm rot="10800000">
              <a:off x="731710" y="3571315"/>
              <a:ext cx="5667600" cy="2820900"/>
            </a:xfrm>
            <a:prstGeom prst="bentConnector2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35" name="Google Shape;235;p3"/>
            <p:cNvCxnSpPr>
              <a:stCxn id="234" idx="6"/>
              <a:endCxn id="219" idx="2"/>
            </p:cNvCxnSpPr>
            <p:nvPr/>
          </p:nvCxnSpPr>
          <p:spPr>
            <a:xfrm flipH="1" rot="10800000">
              <a:off x="7814741" y="6389515"/>
              <a:ext cx="289800" cy="2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36" name="Google Shape;236;p3"/>
            <p:cNvCxnSpPr>
              <a:stCxn id="219" idx="6"/>
              <a:endCxn id="220" idx="2"/>
            </p:cNvCxnSpPr>
            <p:nvPr/>
          </p:nvCxnSpPr>
          <p:spPr>
            <a:xfrm>
              <a:off x="9383689" y="6389555"/>
              <a:ext cx="281400" cy="7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37" name="Google Shape;237;p3"/>
            <p:cNvCxnSpPr>
              <a:stCxn id="216" idx="6"/>
            </p:cNvCxnSpPr>
            <p:nvPr/>
          </p:nvCxnSpPr>
          <p:spPr>
            <a:xfrm>
              <a:off x="7231904" y="441692"/>
              <a:ext cx="4126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38" name="Google Shape;238;p3"/>
            <p:cNvCxnSpPr>
              <a:stCxn id="239" idx="3"/>
              <a:endCxn id="226" idx="1"/>
            </p:cNvCxnSpPr>
            <p:nvPr/>
          </p:nvCxnSpPr>
          <p:spPr>
            <a:xfrm flipH="1" rot="10800000">
              <a:off x="1927229" y="3067404"/>
              <a:ext cx="192000" cy="2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240" name="Google Shape;240;p3"/>
            <p:cNvCxnSpPr>
              <a:stCxn id="226" idx="3"/>
            </p:cNvCxnSpPr>
            <p:nvPr/>
          </p:nvCxnSpPr>
          <p:spPr>
            <a:xfrm>
              <a:off x="3351988" y="3067305"/>
              <a:ext cx="3687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41" name="Google Shape;241;p3"/>
            <p:cNvCxnSpPr>
              <a:stCxn id="226" idx="0"/>
              <a:endCxn id="214" idx="1"/>
            </p:cNvCxnSpPr>
            <p:nvPr/>
          </p:nvCxnSpPr>
          <p:spPr>
            <a:xfrm rot="-5400000">
              <a:off x="2150514" y="1757955"/>
              <a:ext cx="1438500" cy="268200"/>
            </a:xfrm>
            <a:prstGeom prst="bentConnector2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42" name="Google Shape;242;p3"/>
            <p:cNvCxnSpPr>
              <a:stCxn id="226" idx="2"/>
              <a:endCxn id="213" idx="1"/>
            </p:cNvCxnSpPr>
            <p:nvPr/>
          </p:nvCxnSpPr>
          <p:spPr>
            <a:xfrm flipH="1" rot="-5400000">
              <a:off x="2010864" y="4248105"/>
              <a:ext cx="1794900" cy="345300"/>
            </a:xfrm>
            <a:prstGeom prst="bentConnector2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43" name="Google Shape;243;p3"/>
            <p:cNvCxnSpPr/>
            <p:nvPr/>
          </p:nvCxnSpPr>
          <p:spPr>
            <a:xfrm>
              <a:off x="10498855" y="3108545"/>
              <a:ext cx="2520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sp>
          <p:nvSpPr>
            <p:cNvPr id="244" name="Google Shape;244;p3"/>
            <p:cNvSpPr txBox="1"/>
            <p:nvPr/>
          </p:nvSpPr>
          <p:spPr>
            <a:xfrm>
              <a:off x="9237462" y="164721"/>
              <a:ext cx="2413307" cy="256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067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Feedback da Stakeholder -  Contesto</a:t>
              </a: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5109258" y="5489118"/>
              <a:ext cx="933952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Gestione Continuità</a:t>
              </a: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9776980" y="5479051"/>
              <a:ext cx="710824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Audit</a:t>
              </a: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7459080" y="947680"/>
              <a:ext cx="1613417" cy="4387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IT</a:t>
              </a: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091181" y="5489118"/>
              <a:ext cx="928685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Gestione Incidenti</a:t>
              </a: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8083960" y="4909704"/>
              <a:ext cx="1121535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Gestione del Cambiamento</a:t>
              </a: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7077326" y="5485581"/>
              <a:ext cx="1413509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Monitoraggio e operatività sistemi</a:t>
              </a: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1575804" y="1456302"/>
              <a:ext cx="351425" cy="3226403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0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"/>
            <p:cNvSpPr txBox="1"/>
            <p:nvPr/>
          </p:nvSpPr>
          <p:spPr>
            <a:xfrm rot="-5400000">
              <a:off x="155466" y="2910944"/>
              <a:ext cx="3192093" cy="317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COMPLIANCE</a:t>
              </a:r>
              <a:endParaRPr/>
            </a:p>
          </p:txBody>
        </p:sp>
        <p:cxnSp>
          <p:nvCxnSpPr>
            <p:cNvPr id="252" name="Google Shape;252;p3"/>
            <p:cNvCxnSpPr>
              <a:stCxn id="218" idx="6"/>
              <a:endCxn id="239" idx="1"/>
            </p:cNvCxnSpPr>
            <p:nvPr/>
          </p:nvCxnSpPr>
          <p:spPr>
            <a:xfrm>
              <a:off x="1381056" y="3067305"/>
              <a:ext cx="194700" cy="2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253" name="Google Shape;253;p3"/>
            <p:cNvSpPr/>
            <p:nvPr/>
          </p:nvSpPr>
          <p:spPr>
            <a:xfrm>
              <a:off x="4634331" y="6028876"/>
              <a:ext cx="1415431" cy="768000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Fornitori/ Collaboratori Esterni</a:t>
              </a: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2869405" y="6013628"/>
              <a:ext cx="1415431" cy="786117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Partners</a:t>
              </a: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3747498" y="5489118"/>
              <a:ext cx="1305775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Gestione Asset e Configurazione</a:t>
              </a: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10134706" y="4904371"/>
              <a:ext cx="938562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Controllo accessi</a:t>
              </a: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3935697" y="1565721"/>
              <a:ext cx="5189529" cy="288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5400">
              <a:solidFill>
                <a:srgbClr val="B46D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5975" lIns="111950" spcFirstLastPara="1" rIns="111950" wrap="square" tIns="559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Gestione Commerciale</a:t>
              </a: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98717" y="379137"/>
              <a:ext cx="2301631" cy="816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1400">
                  <a:solidFill>
                    <a:srgbClr val="93B3D7"/>
                  </a:solidFill>
                  <a:latin typeface="Arial"/>
                  <a:ea typeface="Arial"/>
                  <a:cs typeface="Arial"/>
                  <a:sym typeface="Arial"/>
                </a:rPr>
                <a:t>ALPO02.A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Mappa Processi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-IT"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Rev. 0.0 del 24/04/2026</a:t>
              </a: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1084106" y="6003590"/>
              <a:ext cx="1415431" cy="786117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Personale</a:t>
              </a: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6399310" y="6008215"/>
              <a:ext cx="1415431" cy="768000"/>
            </a:xfrm>
            <a:prstGeom prst="ellipse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cap="flat" cmpd="sng" w="9525">
              <a:solidFill>
                <a:srgbClr val="97B85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Enti</a:t>
              </a: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9566184" y="1935282"/>
              <a:ext cx="936000" cy="2239773"/>
            </a:xfrm>
            <a:prstGeom prst="rect">
              <a:avLst/>
            </a:pr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9660326" y="2268916"/>
              <a:ext cx="756000" cy="1685510"/>
            </a:xfrm>
            <a:prstGeom prst="flowChartProcess">
              <a:avLst/>
            </a:prstGeom>
            <a:solidFill>
              <a:schemeClr val="accent6"/>
            </a:solidFill>
            <a:ln cap="flat" cmpd="sng" w="25400">
              <a:solidFill>
                <a:srgbClr val="B46D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5975" lIns="111950" spcFirstLastPara="1" rIns="111950" wrap="square" tIns="559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Soddisfazione del Cliente</a:t>
              </a:r>
              <a:endParaRPr/>
            </a:p>
          </p:txBody>
        </p:sp>
        <p:cxnSp>
          <p:nvCxnSpPr>
            <p:cNvPr id="262" name="Google Shape;262;p3"/>
            <p:cNvCxnSpPr/>
            <p:nvPr/>
          </p:nvCxnSpPr>
          <p:spPr>
            <a:xfrm>
              <a:off x="9303907" y="3111858"/>
              <a:ext cx="288662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63" name="Google Shape;263;p3"/>
            <p:cNvCxnSpPr/>
            <p:nvPr/>
          </p:nvCxnSpPr>
          <p:spPr>
            <a:xfrm rot="10800000">
              <a:off x="4757680" y="1882914"/>
              <a:ext cx="0" cy="21480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64" name="Google Shape;264;p3"/>
            <p:cNvCxnSpPr/>
            <p:nvPr/>
          </p:nvCxnSpPr>
          <p:spPr>
            <a:xfrm rot="10800000">
              <a:off x="6517081" y="1870304"/>
              <a:ext cx="0" cy="21480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265" name="Google Shape;265;p3"/>
            <p:cNvCxnSpPr/>
            <p:nvPr/>
          </p:nvCxnSpPr>
          <p:spPr>
            <a:xfrm rot="10800000">
              <a:off x="8279517" y="1879829"/>
              <a:ext cx="0" cy="21480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sp>
          <p:nvSpPr>
            <p:cNvPr id="266" name="Google Shape;266;p3"/>
            <p:cNvSpPr/>
            <p:nvPr/>
          </p:nvSpPr>
          <p:spPr>
            <a:xfrm>
              <a:off x="8542042" y="5489826"/>
              <a:ext cx="1199082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Sicurezza fisica e Ambientale</a:t>
              </a: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9266789" y="4907704"/>
              <a:ext cx="830594" cy="432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 cap="flat" cmpd="sng" w="9525">
              <a:solidFill>
                <a:srgbClr val="4A7DB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803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Sviluppo Sicuro</a:t>
              </a:r>
              <a:endParaRPr/>
            </a:p>
          </p:txBody>
        </p:sp>
      </p:grpSp>
      <p:sp>
        <p:nvSpPr>
          <p:cNvPr id="268" name="Google Shape;268;p3"/>
          <p:cNvSpPr/>
          <p:nvPr/>
        </p:nvSpPr>
        <p:spPr>
          <a:xfrm>
            <a:off x="9448238" y="945491"/>
            <a:ext cx="1472653" cy="43876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Comunicazione</a:t>
            </a:r>
            <a:endParaRPr/>
          </a:p>
        </p:txBody>
      </p:sp>
      <p:pic>
        <p:nvPicPr>
          <p:cNvPr id="269" name="Google Shape;26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2054" y="5779"/>
            <a:ext cx="954243" cy="566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2018-09-04T15:49:16Z</dcterms:created>
  <dc:creator>Alberto Vaglio</dc:creator>
</cp:coreProperties>
</file>